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0" r:id="rId6"/>
    <p:sldId id="261" r:id="rId7"/>
    <p:sldId id="269" r:id="rId8"/>
    <p:sldId id="263" r:id="rId9"/>
    <p:sldId id="262" r:id="rId10"/>
    <p:sldId id="264" r:id="rId11"/>
    <p:sldId id="265" r:id="rId12"/>
    <p:sldId id="270" r:id="rId13"/>
    <p:sldId id="266" r:id="rId14"/>
    <p:sldId id="268" r:id="rId15"/>
    <p:sldId id="267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0142B-AFD3-4718-B6F6-B569EC8A7E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8E3676-85F7-4BC4-B211-08BEA2B16F47}">
      <dgm:prSet/>
      <dgm:spPr/>
      <dgm:t>
        <a:bodyPr/>
        <a:lstStyle/>
        <a:p>
          <a:r>
            <a:rPr lang="fi-FI"/>
            <a:t>Miesten paikallissarja 25 joukkuetta</a:t>
          </a:r>
          <a:endParaRPr lang="en-US"/>
        </a:p>
      </dgm:t>
    </dgm:pt>
    <dgm:pt modelId="{38473CC2-1A0C-406B-BF30-3B89B2510BB8}" type="parTrans" cxnId="{1A34A1A8-E3D1-416B-B70A-08BD73C87690}">
      <dgm:prSet/>
      <dgm:spPr/>
      <dgm:t>
        <a:bodyPr/>
        <a:lstStyle/>
        <a:p>
          <a:endParaRPr lang="en-US"/>
        </a:p>
      </dgm:t>
    </dgm:pt>
    <dgm:pt modelId="{1D96ECBA-0F88-4B46-8BEE-F14D3FDFE7B6}" type="sibTrans" cxnId="{1A34A1A8-E3D1-416B-B70A-08BD73C87690}">
      <dgm:prSet/>
      <dgm:spPr/>
      <dgm:t>
        <a:bodyPr/>
        <a:lstStyle/>
        <a:p>
          <a:endParaRPr lang="en-US"/>
        </a:p>
      </dgm:t>
    </dgm:pt>
    <dgm:pt modelId="{E267DAF9-1C62-4AD4-A627-73F45F1EEA32}">
      <dgm:prSet/>
      <dgm:spPr/>
      <dgm:t>
        <a:bodyPr/>
        <a:lstStyle/>
        <a:p>
          <a:r>
            <a:rPr lang="fi-FI"/>
            <a:t>Naisten paikallissarja 6 joukkuetta</a:t>
          </a:r>
          <a:endParaRPr lang="en-US"/>
        </a:p>
      </dgm:t>
    </dgm:pt>
    <dgm:pt modelId="{B50B2BC5-1F59-4DCB-9064-DAF3560281D8}" type="parTrans" cxnId="{790D746C-5B00-4EAB-A8FB-0F8161606AA8}">
      <dgm:prSet/>
      <dgm:spPr/>
      <dgm:t>
        <a:bodyPr/>
        <a:lstStyle/>
        <a:p>
          <a:endParaRPr lang="en-US"/>
        </a:p>
      </dgm:t>
    </dgm:pt>
    <dgm:pt modelId="{0B638216-F346-4CBF-B4DD-F6E1F5E17987}" type="sibTrans" cxnId="{790D746C-5B00-4EAB-A8FB-0F8161606AA8}">
      <dgm:prSet/>
      <dgm:spPr/>
      <dgm:t>
        <a:bodyPr/>
        <a:lstStyle/>
        <a:p>
          <a:endParaRPr lang="en-US"/>
        </a:p>
      </dgm:t>
    </dgm:pt>
    <dgm:pt modelId="{64BD3A36-BF09-4A1C-B33E-0FA9B4D6DB41}">
      <dgm:prSet/>
      <dgm:spPr/>
      <dgm:t>
        <a:bodyPr/>
        <a:lstStyle/>
        <a:p>
          <a:r>
            <a:rPr lang="fi-FI"/>
            <a:t>Miesten aluesarja 13 joukkuetta</a:t>
          </a:r>
          <a:endParaRPr lang="en-US"/>
        </a:p>
      </dgm:t>
    </dgm:pt>
    <dgm:pt modelId="{6F9F2B9C-412B-4ECD-91F1-70AF56470064}" type="parTrans" cxnId="{74489F54-BE2B-4FDF-893F-D97B20FF8BC2}">
      <dgm:prSet/>
      <dgm:spPr/>
      <dgm:t>
        <a:bodyPr/>
        <a:lstStyle/>
        <a:p>
          <a:endParaRPr lang="en-US"/>
        </a:p>
      </dgm:t>
    </dgm:pt>
    <dgm:pt modelId="{5DA1E4D6-CD32-42E0-A799-F840204BF6F8}" type="sibTrans" cxnId="{74489F54-BE2B-4FDF-893F-D97B20FF8BC2}">
      <dgm:prSet/>
      <dgm:spPr/>
      <dgm:t>
        <a:bodyPr/>
        <a:lstStyle/>
        <a:p>
          <a:endParaRPr lang="en-US"/>
        </a:p>
      </dgm:t>
    </dgm:pt>
    <dgm:pt modelId="{E96B5E96-4A07-438F-8E03-8987337E85CB}">
      <dgm:prSet/>
      <dgm:spPr/>
      <dgm:t>
        <a:bodyPr/>
        <a:lstStyle/>
        <a:p>
          <a:r>
            <a:rPr lang="fi-FI"/>
            <a:t>Naisten aluesarja 22 joukkuetta</a:t>
          </a:r>
          <a:endParaRPr lang="en-US"/>
        </a:p>
      </dgm:t>
    </dgm:pt>
    <dgm:pt modelId="{05862AC0-A03E-403F-A7E8-1B939EE66EDA}" type="parTrans" cxnId="{0536AE6D-52AC-4FC2-B3AA-9DFCA75A5230}">
      <dgm:prSet/>
      <dgm:spPr/>
      <dgm:t>
        <a:bodyPr/>
        <a:lstStyle/>
        <a:p>
          <a:endParaRPr lang="en-US"/>
        </a:p>
      </dgm:t>
    </dgm:pt>
    <dgm:pt modelId="{CCCEFD5C-BE13-4064-8E27-B4B13B725954}" type="sibTrans" cxnId="{0536AE6D-52AC-4FC2-B3AA-9DFCA75A5230}">
      <dgm:prSet/>
      <dgm:spPr/>
      <dgm:t>
        <a:bodyPr/>
        <a:lstStyle/>
        <a:p>
          <a:endParaRPr lang="en-US"/>
        </a:p>
      </dgm:t>
    </dgm:pt>
    <dgm:pt modelId="{6594F649-0A1F-4932-B89F-0DF63B413FA2}" type="pres">
      <dgm:prSet presAssocID="{78E0142B-AFD3-4718-B6F6-B569EC8A7E70}" presName="linear" presStyleCnt="0">
        <dgm:presLayoutVars>
          <dgm:animLvl val="lvl"/>
          <dgm:resizeHandles val="exact"/>
        </dgm:presLayoutVars>
      </dgm:prSet>
      <dgm:spPr/>
    </dgm:pt>
    <dgm:pt modelId="{1ADB4242-6C6D-46D9-A575-B32F1E83C615}" type="pres">
      <dgm:prSet presAssocID="{6C8E3676-85F7-4BC4-B211-08BEA2B16F4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16EEBE-617C-475F-8737-4CD600A44197}" type="pres">
      <dgm:prSet presAssocID="{1D96ECBA-0F88-4B46-8BEE-F14D3FDFE7B6}" presName="spacer" presStyleCnt="0"/>
      <dgm:spPr/>
    </dgm:pt>
    <dgm:pt modelId="{A690FE34-77D8-4F87-8A8D-70F97BBC873F}" type="pres">
      <dgm:prSet presAssocID="{E267DAF9-1C62-4AD4-A627-73F45F1EEA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AE983A-F750-4143-BC4E-94938084F464}" type="pres">
      <dgm:prSet presAssocID="{0B638216-F346-4CBF-B4DD-F6E1F5E17987}" presName="spacer" presStyleCnt="0"/>
      <dgm:spPr/>
    </dgm:pt>
    <dgm:pt modelId="{8E0B20AF-7894-417F-AC4D-2B211692BF26}" type="pres">
      <dgm:prSet presAssocID="{64BD3A36-BF09-4A1C-B33E-0FA9B4D6DB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27AD0B-5018-48AB-95E9-D67074778C4D}" type="pres">
      <dgm:prSet presAssocID="{5DA1E4D6-CD32-42E0-A799-F840204BF6F8}" presName="spacer" presStyleCnt="0"/>
      <dgm:spPr/>
    </dgm:pt>
    <dgm:pt modelId="{0F941242-5D3D-45B9-8916-19DD237CBE44}" type="pres">
      <dgm:prSet presAssocID="{E96B5E96-4A07-438F-8E03-8987337E85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CD8EB1D-8EE1-4EB5-9F22-0FCCAAA04A19}" type="presOf" srcId="{E96B5E96-4A07-438F-8E03-8987337E85CB}" destId="{0F941242-5D3D-45B9-8916-19DD237CBE44}" srcOrd="0" destOrd="0" presId="urn:microsoft.com/office/officeart/2005/8/layout/vList2"/>
    <dgm:cxn modelId="{790D746C-5B00-4EAB-A8FB-0F8161606AA8}" srcId="{78E0142B-AFD3-4718-B6F6-B569EC8A7E70}" destId="{E267DAF9-1C62-4AD4-A627-73F45F1EEA32}" srcOrd="1" destOrd="0" parTransId="{B50B2BC5-1F59-4DCB-9064-DAF3560281D8}" sibTransId="{0B638216-F346-4CBF-B4DD-F6E1F5E17987}"/>
    <dgm:cxn modelId="{0536AE6D-52AC-4FC2-B3AA-9DFCA75A5230}" srcId="{78E0142B-AFD3-4718-B6F6-B569EC8A7E70}" destId="{E96B5E96-4A07-438F-8E03-8987337E85CB}" srcOrd="3" destOrd="0" parTransId="{05862AC0-A03E-403F-A7E8-1B939EE66EDA}" sibTransId="{CCCEFD5C-BE13-4064-8E27-B4B13B725954}"/>
    <dgm:cxn modelId="{74489F54-BE2B-4FDF-893F-D97B20FF8BC2}" srcId="{78E0142B-AFD3-4718-B6F6-B569EC8A7E70}" destId="{64BD3A36-BF09-4A1C-B33E-0FA9B4D6DB41}" srcOrd="2" destOrd="0" parTransId="{6F9F2B9C-412B-4ECD-91F1-70AF56470064}" sibTransId="{5DA1E4D6-CD32-42E0-A799-F840204BF6F8}"/>
    <dgm:cxn modelId="{1264B186-C281-4DD2-9932-6A826C89E809}" type="presOf" srcId="{64BD3A36-BF09-4A1C-B33E-0FA9B4D6DB41}" destId="{8E0B20AF-7894-417F-AC4D-2B211692BF26}" srcOrd="0" destOrd="0" presId="urn:microsoft.com/office/officeart/2005/8/layout/vList2"/>
    <dgm:cxn modelId="{B4FF1092-D43F-4B3A-8C1F-E26EAEAEF045}" type="presOf" srcId="{6C8E3676-85F7-4BC4-B211-08BEA2B16F47}" destId="{1ADB4242-6C6D-46D9-A575-B32F1E83C615}" srcOrd="0" destOrd="0" presId="urn:microsoft.com/office/officeart/2005/8/layout/vList2"/>
    <dgm:cxn modelId="{1A34A1A8-E3D1-416B-B70A-08BD73C87690}" srcId="{78E0142B-AFD3-4718-B6F6-B569EC8A7E70}" destId="{6C8E3676-85F7-4BC4-B211-08BEA2B16F47}" srcOrd="0" destOrd="0" parTransId="{38473CC2-1A0C-406B-BF30-3B89B2510BB8}" sibTransId="{1D96ECBA-0F88-4B46-8BEE-F14D3FDFE7B6}"/>
    <dgm:cxn modelId="{62380DC2-5158-46F7-BB96-B0836B5DF732}" type="presOf" srcId="{E267DAF9-1C62-4AD4-A627-73F45F1EEA32}" destId="{A690FE34-77D8-4F87-8A8D-70F97BBC873F}" srcOrd="0" destOrd="0" presId="urn:microsoft.com/office/officeart/2005/8/layout/vList2"/>
    <dgm:cxn modelId="{69EF20E7-786B-443B-B34A-667AB308AFD6}" type="presOf" srcId="{78E0142B-AFD3-4718-B6F6-B569EC8A7E70}" destId="{6594F649-0A1F-4932-B89F-0DF63B413FA2}" srcOrd="0" destOrd="0" presId="urn:microsoft.com/office/officeart/2005/8/layout/vList2"/>
    <dgm:cxn modelId="{9B02DFEE-E317-4E92-9A99-3656C8A68B39}" type="presParOf" srcId="{6594F649-0A1F-4932-B89F-0DF63B413FA2}" destId="{1ADB4242-6C6D-46D9-A575-B32F1E83C615}" srcOrd="0" destOrd="0" presId="urn:microsoft.com/office/officeart/2005/8/layout/vList2"/>
    <dgm:cxn modelId="{30BFFEFD-2B39-44F0-A727-6BF6E0914193}" type="presParOf" srcId="{6594F649-0A1F-4932-B89F-0DF63B413FA2}" destId="{1816EEBE-617C-475F-8737-4CD600A44197}" srcOrd="1" destOrd="0" presId="urn:microsoft.com/office/officeart/2005/8/layout/vList2"/>
    <dgm:cxn modelId="{A6C2B546-841A-4724-9E6E-5480C336D3CB}" type="presParOf" srcId="{6594F649-0A1F-4932-B89F-0DF63B413FA2}" destId="{A690FE34-77D8-4F87-8A8D-70F97BBC873F}" srcOrd="2" destOrd="0" presId="urn:microsoft.com/office/officeart/2005/8/layout/vList2"/>
    <dgm:cxn modelId="{E35C5583-2664-4628-8C60-BB18ABD11F23}" type="presParOf" srcId="{6594F649-0A1F-4932-B89F-0DF63B413FA2}" destId="{A6AE983A-F750-4143-BC4E-94938084F464}" srcOrd="3" destOrd="0" presId="urn:microsoft.com/office/officeart/2005/8/layout/vList2"/>
    <dgm:cxn modelId="{416C94AC-D46A-4022-933F-D4F02F923833}" type="presParOf" srcId="{6594F649-0A1F-4932-B89F-0DF63B413FA2}" destId="{8E0B20AF-7894-417F-AC4D-2B211692BF26}" srcOrd="4" destOrd="0" presId="urn:microsoft.com/office/officeart/2005/8/layout/vList2"/>
    <dgm:cxn modelId="{0CF894AC-7D63-4741-BE53-C1FC8CC213CF}" type="presParOf" srcId="{6594F649-0A1F-4932-B89F-0DF63B413FA2}" destId="{2A27AD0B-5018-48AB-95E9-D67074778C4D}" srcOrd="5" destOrd="0" presId="urn:microsoft.com/office/officeart/2005/8/layout/vList2"/>
    <dgm:cxn modelId="{33963B68-3F7F-4CFE-AA02-61EF836C0D95}" type="presParOf" srcId="{6594F649-0A1F-4932-B89F-0DF63B413FA2}" destId="{0F941242-5D3D-45B9-8916-19DD237CBE4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B4242-6C6D-46D9-A575-B32F1E83C615}">
      <dsp:nvSpPr>
        <dsp:cNvPr id="0" name=""/>
        <dsp:cNvSpPr/>
      </dsp:nvSpPr>
      <dsp:spPr>
        <a:xfrm>
          <a:off x="0" y="37268"/>
          <a:ext cx="10515600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Miesten paikallissarja 25 joukkuetta</a:t>
          </a:r>
          <a:endParaRPr lang="en-US" sz="4000" kern="1200"/>
        </a:p>
      </dsp:txBody>
      <dsp:txXfrm>
        <a:off x="47976" y="85244"/>
        <a:ext cx="10419648" cy="886848"/>
      </dsp:txXfrm>
    </dsp:sp>
    <dsp:sp modelId="{A690FE34-77D8-4F87-8A8D-70F97BBC873F}">
      <dsp:nvSpPr>
        <dsp:cNvPr id="0" name=""/>
        <dsp:cNvSpPr/>
      </dsp:nvSpPr>
      <dsp:spPr>
        <a:xfrm>
          <a:off x="0" y="1135269"/>
          <a:ext cx="10515600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Naisten paikallissarja 6 joukkuetta</a:t>
          </a:r>
          <a:endParaRPr lang="en-US" sz="4000" kern="1200"/>
        </a:p>
      </dsp:txBody>
      <dsp:txXfrm>
        <a:off x="47976" y="1183245"/>
        <a:ext cx="10419648" cy="886848"/>
      </dsp:txXfrm>
    </dsp:sp>
    <dsp:sp modelId="{8E0B20AF-7894-417F-AC4D-2B211692BF26}">
      <dsp:nvSpPr>
        <dsp:cNvPr id="0" name=""/>
        <dsp:cNvSpPr/>
      </dsp:nvSpPr>
      <dsp:spPr>
        <a:xfrm>
          <a:off x="0" y="2233269"/>
          <a:ext cx="10515600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Miesten aluesarja 13 joukkuetta</a:t>
          </a:r>
          <a:endParaRPr lang="en-US" sz="4000" kern="1200"/>
        </a:p>
      </dsp:txBody>
      <dsp:txXfrm>
        <a:off x="47976" y="2281245"/>
        <a:ext cx="10419648" cy="886848"/>
      </dsp:txXfrm>
    </dsp:sp>
    <dsp:sp modelId="{0F941242-5D3D-45B9-8916-19DD237CBE44}">
      <dsp:nvSpPr>
        <dsp:cNvPr id="0" name=""/>
        <dsp:cNvSpPr/>
      </dsp:nvSpPr>
      <dsp:spPr>
        <a:xfrm>
          <a:off x="0" y="3331269"/>
          <a:ext cx="10515600" cy="98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/>
            <a:t>Naisten aluesarja 22 joukkuetta</a:t>
          </a:r>
          <a:endParaRPr lang="en-US" sz="4000" kern="1200"/>
        </a:p>
      </dsp:txBody>
      <dsp:txXfrm>
        <a:off x="47976" y="3379245"/>
        <a:ext cx="10419648" cy="88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24E6C-5E2F-4AD3-B400-02B1F7F2CD8A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37839-BAA0-4DF5-8509-FA0F2C6FF2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0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37839-BAA0-4DF5-8509-FA0F2C6FF2F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75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Kolmessa ottelussa -&gt; siirtyy uuteen joukkueeseen, ei saa käyttää kahden ensimmäisen pelin aikana #L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37839-BAA0-4DF5-8509-FA0F2C6FF2F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6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C9D561-7284-549C-2946-ABE308DA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21881C0-B884-1010-4B1B-08D4555F6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29320D-3018-2757-510C-2BEF8987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7DBD536-52F7-0387-6597-EFE8E0D0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2774AE-1703-8DAE-1FC4-FBD59E0A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225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99E7F5-BC23-ECFD-69FE-8B056D49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A175C73-34EA-FE23-1780-9B9A363C4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4BAC16-B173-D5A7-1DF5-F21DC799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B1B697-0717-A342-C4C8-03FF35BC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8237BE-860D-31B1-4C69-941D0340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056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36F9FF6-9622-4D87-75F3-6BD197A7E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EB59981-0754-FAA6-E6DF-64E388230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9D4B0E-C4F9-BE60-AC4A-8B4FF24E4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13335E-1878-4CFF-E629-F3356A45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BC6016-00EA-7AFB-E438-FCA08C5A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02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35F482-71EC-448D-C349-756804F9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A360D7-0602-2E6D-E931-D6E0C2671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5274F7-6A25-6FBC-BAFA-F19981D9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529D6A-A842-9EAD-6BE6-A5A87477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A5F99E-0B0A-5611-61F7-D623C71C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828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B40246-B0AA-FA3A-31BF-1E387BB9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7F366FC-B870-72C6-4BFF-994E4849A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5B725A-B4D8-30B9-FD11-277A0D54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8DA8F0-6905-653A-6A2B-451BFCFD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3D382C-0BD1-07F6-1076-6AD3192B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6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D845CC-2C2C-410A-25EA-B1D0114A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0A2FA3-6A5F-94AA-A8D6-B4B02C551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B1B0D77-E537-F2BD-35BC-79A2DD61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38DE79B-BC17-B9F3-F33F-0EFE0677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43217C-C3AB-E0E7-374D-504F628A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12102C-5A6F-4FA0-5A67-8DA7B15F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0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E901FD-CAD5-76EF-0723-63A9B8C7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96341B-DC27-0BC4-F087-3C42F1F0F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215F242-F218-E769-9316-FCA6B43B5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FBA19FC-7105-7E49-FB31-56BD20A45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241591D-79A4-4A24-A588-E8C2C9C4F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046952A-ACEF-4EA4-5CFC-ED45407C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1FF6ACA-176C-B293-109C-749416D6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64F19D-63FC-6393-B47D-A46F4BC1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911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9A643F-4476-A5BE-441B-DA5736B6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710C4A7-5E17-8778-0625-EC14BCB6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6EF475D-75B0-BBE5-A266-21E0445F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265BD1-3E7E-2029-22EB-DC4204EA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18DAEDD-0316-1F7C-5838-9C535027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DA7D933-3AD5-5F14-B215-D49E77CB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8485757-A935-62DD-FCA8-EB1CB20D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01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2319FB-0AA9-3CE0-BC17-48693CE0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5E91AD-B8CB-5E92-B75A-F9940B0F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B6C0545-68AB-40C1-2B60-ACAB75266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6B65A4-8C7A-AABE-054D-3D8A60ED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AD8172D-6F33-52C8-0195-02CC5A27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3297A5-CC88-6129-DD2A-F3F2E4F1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499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2E60F8-FFA3-2DB2-450E-518DA3F4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9B8EEDF-3D87-01DA-B5E3-B46980C89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339B092-5F89-F273-BE3D-FBA200C9C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FB88AD5-AFFB-EC73-FB2B-5AC63942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6E4C9A1-61F6-7095-ECD1-B02A7849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9968197-8BFC-0529-3FA9-95482D04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20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EB5F950-EDCE-9E13-9964-1CFD0CF9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111E95-B979-9A5B-DD49-C3857B58F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0BB5DA-A071-D9B5-E1F2-E91A63310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792FB-6F87-45C9-B7C8-CA40A99326D5}" type="datetimeFigureOut">
              <a:rPr lang="fi-FI" smtClean="0"/>
              <a:t>22.9.2025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84BC843-5059-94F7-F9AD-9821AF45B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F12AA1-6A72-9B6D-4362-2426A822F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7C6F39-9892-42F5-999D-223AA86590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33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bscore.torneopal.fi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vustot.lentopallo.fi/etela-suomi/kilpailutoiminta/aikuiset/eslan-saantopoikkeuks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imo.saros@destia.f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ivustot.lentopallo.fi/etela-suomi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CDBA37-E8EF-B4D0-3F60-16039AEDC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fi-FI" sz="6600" dirty="0"/>
              <a:t>ESLA </a:t>
            </a:r>
            <a:br>
              <a:rPr lang="fi-FI" sz="6600" dirty="0"/>
            </a:br>
            <a:r>
              <a:rPr lang="fi-FI" sz="6600" dirty="0"/>
              <a:t>Etelä-Suomen lentopallon alue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673D758-7F63-522E-8219-21B46BFC8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Paikallis- ja aluesarjajoukkueiden sarjanalkupalaveri </a:t>
            </a:r>
          </a:p>
          <a:p>
            <a:pPr algn="l"/>
            <a:r>
              <a:rPr lang="fi-FI" dirty="0"/>
              <a:t>22.9.2025</a:t>
            </a:r>
          </a:p>
          <a:p>
            <a:pPr algn="l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AA326D1-A0B4-DE59-4F6A-D08B303C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45020"/>
            <a:ext cx="4087368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8B56AC-BF57-8C4B-2C32-3D12BDFA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fi-FI" sz="4100"/>
              <a:t>Sääntöuudistuksia kaudelle 2025-2026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8966351-899A-DEED-343F-C63B4BCA9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160" y="4092963"/>
            <a:ext cx="2899204" cy="1391618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B01D90-A2B2-8402-02C6-09E06009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543" y="446314"/>
            <a:ext cx="5383654" cy="56693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000" b="1" dirty="0"/>
              <a:t>Pallo toisesta kosketuksesta vastustajan vapaa-alueelle</a:t>
            </a:r>
          </a:p>
          <a:p>
            <a:pPr lvl="1"/>
            <a:r>
              <a:rPr lang="fi-FI" sz="2000" dirty="0"/>
              <a:t>Pallo joka menee vastustajan vapaa-alueelle osittain tai kokonaan ylityskaistan ulkopuolelta (ei siis kokonaan antennien välistä) vihelletään virheeksi mikäli tämä tapahtuu joukkueen toisen tai kolmannen kosketuksen jälkeen kun pallo kokonaisuudessaan on ohittanut verkkotason</a:t>
            </a:r>
          </a:p>
          <a:p>
            <a:pPr marL="0" indent="0">
              <a:buNone/>
            </a:pPr>
            <a:r>
              <a:rPr lang="fi-FI" sz="2000" b="1" dirty="0"/>
              <a:t>Toisen kosketuksen sormilyönnin tulkinta</a:t>
            </a:r>
          </a:p>
          <a:p>
            <a:pPr lvl="1"/>
            <a:r>
              <a:rPr lang="fi-FI" sz="2000" dirty="0"/>
              <a:t>Kun pallo passataan sormilyönnillä joukkueen toiselle pelaajalle toisella kosketuksella on epäpuhdas kosketus sallittu (kuten joukkueen ensimmäiselläkin kosketuksella) kunhan:</a:t>
            </a:r>
            <a:br>
              <a:rPr lang="fi-FI" sz="2000" dirty="0"/>
            </a:br>
            <a:r>
              <a:rPr lang="fi-FI" sz="2000" dirty="0"/>
              <a:t>- Kosketuksissa on vain yksi pelisuoritus</a:t>
            </a:r>
            <a:br>
              <a:rPr lang="fi-FI" sz="2000" dirty="0"/>
            </a:br>
            <a:r>
              <a:rPr lang="fi-FI" sz="2000" dirty="0"/>
              <a:t>- Kosketuksesta ei tule hyökkäyslyönti</a:t>
            </a:r>
          </a:p>
        </p:txBody>
      </p:sp>
    </p:spTree>
    <p:extLst>
      <p:ext uri="{BB962C8B-B14F-4D97-AF65-F5344CB8AC3E}">
        <p14:creationId xmlns:p14="http://schemas.microsoft.com/office/powerpoint/2010/main" val="122653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6CF3C1-90F9-E1EA-FC6B-6AC3D4FB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fi-FI" dirty="0"/>
              <a:t>Sääntöuudistuksia kaudelle 2025-2026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3EA70A-885E-3B8C-863F-5AC16700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19" y="2061836"/>
            <a:ext cx="7128862" cy="44656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400" b="1" dirty="0"/>
              <a:t>Liberon sormipassi "etukentältä”</a:t>
            </a:r>
          </a:p>
          <a:p>
            <a:pPr lvl="1"/>
            <a:r>
              <a:rPr lang="fi-FI" dirty="0"/>
              <a:t>Enää ei riitä, että libero passatessaan nostaa kolmen sisäpuolella olleen jalan ilmaan vaan viimeisin lattiakosketus määrää sijainnin</a:t>
            </a:r>
          </a:p>
          <a:p>
            <a:pPr marL="0" indent="0">
              <a:buNone/>
            </a:pPr>
            <a:r>
              <a:rPr lang="fi-FI" sz="2400" b="1" dirty="0"/>
              <a:t>Pallo torjunnasta takaisin hyökkääjään</a:t>
            </a:r>
          </a:p>
          <a:p>
            <a:pPr lvl="1"/>
            <a:r>
              <a:rPr lang="fi-FI" dirty="0"/>
              <a:t>Aikaisemmin on tulkittu että hyökkääjän hyökkäyssuoritus ei voi muuttua "kesken" torjuntasuoritukseksi. Nyt näin ei enää ole. Jos torjunnan määritelmät täyttyy, voi hyökkääjästä tulla torjuja-&gt; 3 kosketusta jäljellä</a:t>
            </a:r>
          </a:p>
          <a:p>
            <a:pPr marL="0" indent="0">
              <a:buNone/>
            </a:pPr>
            <a:r>
              <a:rPr lang="fi-FI" sz="2400" b="1" dirty="0"/>
              <a:t>Keskirajasääntö</a:t>
            </a:r>
          </a:p>
          <a:p>
            <a:pPr lvl="1"/>
            <a:r>
              <a:rPr lang="fi-FI" dirty="0"/>
              <a:t>Vaikka pelaajan jalkaterät eivät olisi kokonaan keskirajan toisella puolella voi suoritus olla virheellinen mikäli pelaaja häiritsee vastapuolen pelaajaa pelaamasta palloa</a:t>
            </a:r>
          </a:p>
          <a:p>
            <a:endParaRPr lang="fi-FI" sz="14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50F2590-D5ED-F8BE-44BE-0043B15E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809" y="2550035"/>
            <a:ext cx="3523263" cy="235177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3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D54849-2034-467A-F8C7-F7A7251A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77" y="35404"/>
            <a:ext cx="10515600" cy="1325563"/>
          </a:xfrm>
        </p:spPr>
        <p:txBody>
          <a:bodyPr/>
          <a:lstStyle/>
          <a:p>
            <a:r>
              <a:rPr lang="fi-FI" dirty="0"/>
              <a:t>Uusi pöytäkirjaohjelma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27354E-FB4D-F26E-E40A-123B32703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9" y="1063256"/>
            <a:ext cx="11236842" cy="5113707"/>
          </a:xfrm>
        </p:spPr>
        <p:txBody>
          <a:bodyPr/>
          <a:lstStyle/>
          <a:p>
            <a:r>
              <a:rPr lang="fi-FI" dirty="0"/>
              <a:t>Testiottelut nähtävillä täällä </a:t>
            </a:r>
            <a:r>
              <a:rPr lang="fi-FI" dirty="0">
                <a:hlinkClick r:id="rId2"/>
              </a:rPr>
              <a:t>http://vbscore.torneopal.fi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F7F0DAA-302C-84E1-E5CE-7B54B5798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08" r="1518" b="5324"/>
          <a:stretch>
            <a:fillRect/>
          </a:stretch>
        </p:blipFill>
        <p:spPr>
          <a:xfrm>
            <a:off x="391633" y="1651379"/>
            <a:ext cx="11236842" cy="50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2E53708-BEDC-F7B7-3157-148BA10C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ctr"/>
            <a:r>
              <a:rPr lang="fi-FI" sz="4000" dirty="0">
                <a:solidFill>
                  <a:srgbClr val="FFFFFF"/>
                </a:solidFill>
              </a:rPr>
              <a:t>ESLA poikkeussäännöt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4C45AB-6413-F36C-C71C-8FFA0B3E71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6007232" y="649480"/>
            <a:ext cx="5550359" cy="6591292"/>
          </a:xfrm>
        </p:spPr>
        <p:txBody>
          <a:bodyPr anchor="ctr">
            <a:normAutofit/>
          </a:bodyPr>
          <a:lstStyle/>
          <a:p>
            <a:r>
              <a:rPr lang="fi-FI" sz="2400" dirty="0">
                <a:hlinkClick r:id="rId3"/>
              </a:rPr>
              <a:t>https://sivustot.lentopallo.fi/etela-suomi/kilpailutoiminta/aikuiset/eslan-saantopoikkeukset/</a:t>
            </a:r>
            <a:endParaRPr lang="fi-FI" sz="2400" dirty="0"/>
          </a:p>
          <a:p>
            <a:r>
              <a:rPr lang="fi-FI" sz="2400" dirty="0"/>
              <a:t>Tilapäinen pelaajalaina</a:t>
            </a:r>
          </a:p>
          <a:p>
            <a:r>
              <a:rPr lang="fi-FI" sz="2400" dirty="0"/>
              <a:t>Kehityspelaajan poikkeuslupa, haetaan liitosta -&gt;maksullinen</a:t>
            </a:r>
            <a:endParaRPr lang="fi-FI" sz="2000" dirty="0"/>
          </a:p>
          <a:p>
            <a:r>
              <a:rPr lang="fi-FI" sz="2400" dirty="0"/>
              <a:t>Seuran sisäiset lainapelaajat paikallis- ja aluesarjassa</a:t>
            </a:r>
          </a:p>
          <a:p>
            <a:r>
              <a:rPr lang="fi-FI" sz="2400" dirty="0"/>
              <a:t>Ottelulle saatava aina lopputulos! Lyhyellä salivuorolla erä voidaan aloittaa vaikka 6-6 tilanteesta</a:t>
            </a:r>
          </a:p>
          <a:p>
            <a:r>
              <a:rPr lang="fi-FI" sz="2400" dirty="0"/>
              <a:t>Eräkohtainen libero</a:t>
            </a:r>
          </a:p>
          <a:p>
            <a:r>
              <a:rPr lang="fi-FI" sz="2400" dirty="0"/>
              <a:t>Normaali sääntöjen mukainen keskirajasääntö</a:t>
            </a:r>
          </a:p>
          <a:p>
            <a:r>
              <a:rPr lang="fi-FI" sz="2400" dirty="0"/>
              <a:t>Pelaaminen viidellä</a:t>
            </a:r>
          </a:p>
          <a:p>
            <a:endParaRPr lang="fi-FI" sz="2000" dirty="0"/>
          </a:p>
          <a:p>
            <a:pPr lvl="1"/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635098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FB4B9CA-2AC7-DE9D-F2C8-116F04DA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anchor="b">
            <a:normAutofit/>
          </a:bodyPr>
          <a:lstStyle/>
          <a:p>
            <a:r>
              <a:rPr lang="fi-FI" sz="4000"/>
              <a:t>ESLAN sääntöpoikkeukset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88A42A-3A25-88F9-03BD-312B2A464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anchor="t">
            <a:normAutofit/>
          </a:bodyPr>
          <a:lstStyle/>
          <a:p>
            <a:r>
              <a:rPr lang="fi-FI" sz="2000" dirty="0"/>
              <a:t>Paikallissarjan peleissä ns.omatuomarin käyttö on sallittua</a:t>
            </a:r>
          </a:p>
          <a:p>
            <a:r>
              <a:rPr lang="fi-FI" sz="2000" dirty="0"/>
              <a:t>Tuomarina saa toimia tuomari, jolla ei ole voimassaolevaa lisenssiä</a:t>
            </a:r>
          </a:p>
          <a:p>
            <a:r>
              <a:rPr lang="fi-FI" sz="2000" dirty="0"/>
              <a:t>Hänellä pitää olla tarvittava osaaminen ja mielellään tuomarin peruskurssi suoritettuna</a:t>
            </a:r>
          </a:p>
          <a:p>
            <a:r>
              <a:rPr lang="fi-FI" sz="2000" dirty="0"/>
              <a:t>Jos omien tuomareiden käyttö ei suju, palataan tuomarinimeäjien nimeämiin lisenssin hankkineisiin tuomareihin </a:t>
            </a:r>
            <a:r>
              <a:rPr lang="fi-FI" sz="2000" dirty="0">
                <a:sym typeface="Wingdings" panose="05000000000000000000" pitchFamily="2" charset="2"/>
              </a:rPr>
              <a:t></a:t>
            </a:r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A57961B-2C31-FC45-7B9D-176FDF59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201" y="489118"/>
            <a:ext cx="4099505" cy="54660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2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CBA079B-5F1F-7A35-7A52-1480E030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fi-FI" sz="4000" dirty="0">
                <a:solidFill>
                  <a:srgbClr val="FFFFFF"/>
                </a:solidFill>
              </a:rPr>
              <a:t>Kiitos!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A340E2-9F16-B60B-17B2-D96BBC5F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148856"/>
            <a:ext cx="6997911" cy="604667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fi-FI" sz="2000" b="1" dirty="0">
                <a:latin typeface="Aptos" panose="020B0004020202020204" pitchFamily="34" charset="0"/>
              </a:rPr>
              <a:t>Yhteystietoja </a:t>
            </a:r>
          </a:p>
          <a:p>
            <a:pPr>
              <a:spcBef>
                <a:spcPts val="600"/>
              </a:spcBef>
            </a:pPr>
            <a:r>
              <a:rPr lang="fi-FI" sz="2000" dirty="0">
                <a:latin typeface="Aptos" panose="020B0004020202020204" pitchFamily="34" charset="0"/>
              </a:rPr>
              <a:t>Kilpailupäällikkö Simo Saros</a:t>
            </a:r>
            <a:br>
              <a:rPr lang="fi-FI" sz="2000" dirty="0">
                <a:latin typeface="Aptos" panose="020B0004020202020204" pitchFamily="34" charset="0"/>
              </a:rPr>
            </a:br>
            <a:r>
              <a:rPr lang="fi-FI" sz="2000" dirty="0"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simo.saros@destia.fi</a:t>
            </a:r>
            <a:r>
              <a:rPr lang="fi-FI" sz="2000" dirty="0">
                <a:latin typeface="Aptos" panose="020B0004020202020204" pitchFamily="34" charset="0"/>
              </a:rPr>
              <a:t>, puh. 0400 411 987</a:t>
            </a:r>
          </a:p>
          <a:p>
            <a:r>
              <a:rPr lang="fi-FI" sz="2000" dirty="0">
                <a:latin typeface="Aptos" panose="020B0004020202020204" pitchFamily="34" charset="0"/>
              </a:rPr>
              <a:t>Sarjanhoitaja Kaisu Polso</a:t>
            </a:r>
            <a:br>
              <a:rPr lang="fi-FI" sz="2000" dirty="0">
                <a:latin typeface="Aptos" panose="020B0004020202020204" pitchFamily="34" charset="0"/>
              </a:rPr>
            </a:br>
            <a:r>
              <a:rPr lang="fi-FI" sz="2000" dirty="0">
                <a:latin typeface="Aptos" panose="020B0004020202020204" pitchFamily="34" charset="0"/>
              </a:rPr>
              <a:t>kaisu.polso@lentopalloliitto.fi, puh. 0400 910 327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dirty="0"/>
              <a:t>Tuomariasioissa </a:t>
            </a:r>
          </a:p>
          <a:p>
            <a:pPr marL="0" indent="0">
              <a:buNone/>
            </a:pPr>
            <a:endParaRPr lang="fi-FI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fi-FI" sz="2000" dirty="0"/>
              <a:t>Etelän pääkouluttaja Jenni Kärkkäinen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000" dirty="0"/>
              <a:t>p.040 314 3562 parhaiten tavoitat </a:t>
            </a:r>
            <a:r>
              <a:rPr lang="fi-FI" sz="2000" dirty="0" err="1"/>
              <a:t>Whatsappilla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dirty="0"/>
              <a:t>Tuomarinimeäjät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b="1" dirty="0"/>
              <a:t>Miesten alue- ja paikallissarjat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dirty="0"/>
              <a:t>Mikko Kiviniemi 040 839 6472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dirty="0"/>
              <a:t>mikko.kiviniemi@iki.fi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b="1" dirty="0"/>
              <a:t>Naisten alue- ja paikallissarjat 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dirty="0"/>
              <a:t>Jenni Kärkkäinen 040 314 3562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i-FI" sz="2000" dirty="0"/>
              <a:t>jenni.karkkainen@hotmail.com</a:t>
            </a:r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28347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EBDD6FE7-486B-274B-5886-320AD92C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/>
              <a:t>Mikä on ESLA?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B554504-BC84-9BE2-DF67-1F4A921A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i-FI" sz="1900" dirty="0"/>
              <a:t>Lentopalloliiton organisaatio on jakautunut viiteen alueeseen, jotka ovat Pohjois-Suomi, Länsi-Suomi, Lounais-Suomi, Etelä-Suomi ja Itä-Suomi</a:t>
            </a:r>
          </a:p>
          <a:p>
            <a:r>
              <a:rPr lang="fi-FI" sz="1900" dirty="0">
                <a:hlinkClick r:id="rId2"/>
              </a:rPr>
              <a:t>https://sivustot.lentopallo.fi/etela-suomi/</a:t>
            </a:r>
            <a:endParaRPr lang="fi-FI" sz="1900" dirty="0"/>
          </a:p>
          <a:p>
            <a:r>
              <a:rPr lang="fi-FI" sz="1900" dirty="0"/>
              <a:t>Suomessa on lentopalloliiton hallinnoimia sarjoja ja alueiden hallinnoimia sarjoja + harrastetoimintaa</a:t>
            </a:r>
          </a:p>
          <a:p>
            <a:r>
              <a:rPr lang="fi-FI" sz="1900" dirty="0" err="1"/>
              <a:t>ESLA:lla</a:t>
            </a:r>
            <a:r>
              <a:rPr lang="fi-FI" sz="1900" dirty="0"/>
              <a:t> paikallis- ja aluesarja, U13, U11, U9 (D-F) ikäisten sarjat sekä U20, U17, U15 (A-C) ikäisten alueen finaalit.</a:t>
            </a:r>
          </a:p>
          <a:p>
            <a:r>
              <a:rPr lang="fi-FI" sz="1900" dirty="0"/>
              <a:t>Tuomaritoiminta ja tuomarikoulutus minituomareista- II-luokan tuomareihin hoidetaan alueilla</a:t>
            </a:r>
          </a:p>
          <a:p>
            <a:r>
              <a:rPr lang="fi-FI" sz="1900" dirty="0"/>
              <a:t>Lisäksi </a:t>
            </a:r>
            <a:r>
              <a:rPr lang="fi-FI" sz="1900" dirty="0" err="1"/>
              <a:t>beach</a:t>
            </a:r>
            <a:r>
              <a:rPr lang="fi-FI" sz="1900" dirty="0"/>
              <a:t> volley, </a:t>
            </a:r>
            <a:r>
              <a:rPr lang="fi-FI" sz="1900" dirty="0" err="1"/>
              <a:t>Viikkari</a:t>
            </a:r>
            <a:r>
              <a:rPr lang="fi-FI" sz="1900" dirty="0"/>
              <a:t>-turnaukset, aluevalmennus jne.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B883980-2645-CC64-F9F2-D6A33552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5" r="-3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3F50046-3A3A-BA51-D1A2-640676A5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i-FI" sz="4800"/>
              <a:t>ESLA:n tavoitteet</a:t>
            </a: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CB2C00-27E5-E70F-BE79-D84846259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2203079"/>
            <a:ext cx="4827640" cy="4035880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 err="1"/>
              <a:t>Tarjota</a:t>
            </a:r>
            <a:r>
              <a:rPr lang="en-US" sz="1800" dirty="0"/>
              <a:t> </a:t>
            </a:r>
            <a:r>
              <a:rPr lang="en-US" sz="1800" dirty="0" err="1"/>
              <a:t>alueen</a:t>
            </a:r>
            <a:r>
              <a:rPr lang="en-US" sz="1800" dirty="0"/>
              <a:t> </a:t>
            </a:r>
            <a:r>
              <a:rPr lang="en-US" sz="1800" dirty="0" err="1"/>
              <a:t>seuroille</a:t>
            </a:r>
            <a:r>
              <a:rPr lang="en-US" sz="1800" dirty="0"/>
              <a:t> </a:t>
            </a:r>
            <a:r>
              <a:rPr lang="en-US" sz="1800" dirty="0" err="1"/>
              <a:t>nuorten</a:t>
            </a:r>
            <a:r>
              <a:rPr lang="en-US" sz="1800" dirty="0"/>
              <a:t> ja </a:t>
            </a:r>
            <a:r>
              <a:rPr lang="en-US" sz="1800" dirty="0" err="1"/>
              <a:t>aikuisten</a:t>
            </a:r>
            <a:r>
              <a:rPr lang="en-US" sz="1800" dirty="0"/>
              <a:t> </a:t>
            </a:r>
            <a:r>
              <a:rPr lang="en-US" sz="1800" dirty="0" err="1"/>
              <a:t>lentopallon</a:t>
            </a:r>
            <a:r>
              <a:rPr lang="en-US" sz="1800" dirty="0"/>
              <a:t> ja beach </a:t>
            </a:r>
            <a:r>
              <a:rPr lang="en-US" sz="1800" dirty="0" err="1"/>
              <a:t>volleyn</a:t>
            </a:r>
            <a:r>
              <a:rPr lang="en-US" sz="1800" dirty="0"/>
              <a:t> </a:t>
            </a:r>
            <a:r>
              <a:rPr lang="en-US" sz="1800" dirty="0" err="1"/>
              <a:t>kilpailu</a:t>
            </a:r>
            <a:r>
              <a:rPr lang="en-US" sz="1800" dirty="0"/>
              <a:t>- ja </a:t>
            </a:r>
            <a:r>
              <a:rPr lang="en-US" sz="1800" dirty="0" err="1"/>
              <a:t>harrastetoimintaa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erotuomarikoulutusta</a:t>
            </a:r>
            <a:r>
              <a:rPr lang="en-US" sz="1800" dirty="0"/>
              <a:t> </a:t>
            </a: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r>
              <a:rPr lang="en-US" sz="1800" dirty="0" err="1"/>
              <a:t>Auttaa</a:t>
            </a:r>
            <a:r>
              <a:rPr lang="en-US" sz="1800" dirty="0"/>
              <a:t> </a:t>
            </a:r>
            <a:r>
              <a:rPr lang="en-US" sz="1800" dirty="0" err="1"/>
              <a:t>jäsenseuroja</a:t>
            </a:r>
            <a:r>
              <a:rPr lang="en-US" sz="1800" dirty="0"/>
              <a:t> </a:t>
            </a:r>
            <a:r>
              <a:rPr lang="en-US" sz="1800" dirty="0" err="1"/>
              <a:t>kehittämään</a:t>
            </a:r>
            <a:r>
              <a:rPr lang="en-US" sz="1800" dirty="0"/>
              <a:t> </a:t>
            </a:r>
            <a:r>
              <a:rPr lang="en-US" sz="1800" dirty="0" err="1"/>
              <a:t>toimintaansa</a:t>
            </a: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r>
              <a:rPr lang="en-US" sz="1800" dirty="0" err="1"/>
              <a:t>Lisätä</a:t>
            </a:r>
            <a:r>
              <a:rPr lang="en-US" sz="1800" dirty="0"/>
              <a:t> </a:t>
            </a:r>
            <a:r>
              <a:rPr lang="en-US" sz="1800" dirty="0" err="1"/>
              <a:t>lentopallon</a:t>
            </a:r>
            <a:r>
              <a:rPr lang="en-US" sz="1800" dirty="0"/>
              <a:t> ja beach </a:t>
            </a:r>
            <a:r>
              <a:rPr lang="en-US" sz="1800" dirty="0" err="1"/>
              <a:t>volleyn</a:t>
            </a:r>
            <a:r>
              <a:rPr lang="en-US" sz="1800" dirty="0"/>
              <a:t> </a:t>
            </a:r>
            <a:r>
              <a:rPr lang="en-US" sz="1800" dirty="0" err="1"/>
              <a:t>pelaamista</a:t>
            </a:r>
            <a:r>
              <a:rPr lang="en-US" sz="1800" dirty="0"/>
              <a:t> Etelä-Suomen </a:t>
            </a:r>
            <a:r>
              <a:rPr lang="en-US" sz="1800" dirty="0" err="1"/>
              <a:t>alueella</a:t>
            </a:r>
            <a:r>
              <a:rPr lang="en-US" sz="1800" dirty="0"/>
              <a:t> </a:t>
            </a:r>
            <a:r>
              <a:rPr lang="en-US" sz="1800" dirty="0" err="1"/>
              <a:t>järjestämällä</a:t>
            </a:r>
            <a:r>
              <a:rPr lang="en-US" sz="1800" dirty="0"/>
              <a:t> </a:t>
            </a:r>
            <a:r>
              <a:rPr lang="en-US" sz="1800" dirty="0" err="1"/>
              <a:t>sarjoja</a:t>
            </a:r>
            <a:r>
              <a:rPr lang="en-US" sz="1800" dirty="0"/>
              <a:t> </a:t>
            </a:r>
            <a:r>
              <a:rPr lang="en-US" sz="1800" dirty="0" err="1"/>
              <a:t>harrastetason</a:t>
            </a:r>
            <a:r>
              <a:rPr lang="en-US" sz="1800" dirty="0"/>
              <a:t> </a:t>
            </a:r>
            <a:r>
              <a:rPr lang="en-US" sz="1800" dirty="0" err="1"/>
              <a:t>pelaajille</a:t>
            </a: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r>
              <a:rPr lang="en-US" sz="1800" dirty="0" err="1"/>
              <a:t>Viestiä</a:t>
            </a:r>
            <a:r>
              <a:rPr lang="en-US" sz="1800" dirty="0"/>
              <a:t> </a:t>
            </a:r>
            <a:r>
              <a:rPr lang="en-US" sz="1800" dirty="0" err="1"/>
              <a:t>lajeista</a:t>
            </a:r>
            <a:r>
              <a:rPr lang="en-US" sz="1800" dirty="0"/>
              <a:t> </a:t>
            </a:r>
            <a:r>
              <a:rPr lang="en-US" sz="1800" dirty="0" err="1"/>
              <a:t>seuroille</a:t>
            </a:r>
            <a:r>
              <a:rPr lang="en-US" sz="1800" dirty="0"/>
              <a:t>, </a:t>
            </a:r>
            <a:r>
              <a:rPr lang="en-US" sz="1800" dirty="0" err="1"/>
              <a:t>pelaajille</a:t>
            </a:r>
            <a:r>
              <a:rPr lang="en-US" sz="1800" dirty="0"/>
              <a:t> ja </a:t>
            </a:r>
            <a:r>
              <a:rPr lang="en-US" sz="1800" dirty="0" err="1"/>
              <a:t>muille</a:t>
            </a:r>
            <a:r>
              <a:rPr lang="en-US" sz="1800" dirty="0"/>
              <a:t> </a:t>
            </a:r>
            <a:r>
              <a:rPr lang="en-US" sz="1800" dirty="0" err="1"/>
              <a:t>kiinnostuneille</a:t>
            </a:r>
            <a:r>
              <a:rPr lang="en-US" sz="1800" dirty="0"/>
              <a:t> </a:t>
            </a:r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F9EDFC6-0D75-35BA-0180-1BE34CE4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596721"/>
            <a:ext cx="5150277" cy="34893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95AD55-ECB5-995F-CA7D-82CD695C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Paikallis- ja aluesarjat (miehet ja naiset)</a:t>
            </a:r>
            <a:endParaRPr lang="fi-FI" dirty="0"/>
          </a:p>
        </p:txBody>
      </p:sp>
      <p:graphicFrame>
        <p:nvGraphicFramePr>
          <p:cNvPr id="13" name="Sisällön paikkamerkki 2">
            <a:extLst>
              <a:ext uri="{FF2B5EF4-FFF2-40B4-BE49-F238E27FC236}">
                <a16:creationId xmlns:a16="http://schemas.microsoft.com/office/drawing/2014/main" id="{DA0181FA-090E-0BCB-7678-497356B335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544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0F6520-66B5-C805-0869-61F02370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/>
              <a:t>Otteluiden järjestäminen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8635F5-D509-4C7F-4071-C9E9352F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77" y="2071315"/>
            <a:ext cx="6967068" cy="4548145"/>
          </a:xfrm>
        </p:spPr>
        <p:txBody>
          <a:bodyPr anchor="t">
            <a:normAutofit lnSpcReduction="10000"/>
          </a:bodyPr>
          <a:lstStyle/>
          <a:p>
            <a:r>
              <a:rPr lang="fi-FI" sz="2000" dirty="0"/>
              <a:t>Ilmoittautuminen sarjaan on tehty </a:t>
            </a:r>
            <a:r>
              <a:rPr lang="fi-FI" sz="2000" dirty="0" err="1"/>
              <a:t>Torneopalin</a:t>
            </a:r>
            <a:r>
              <a:rPr lang="fi-FI" sz="2000" dirty="0"/>
              <a:t> kautta</a:t>
            </a:r>
          </a:p>
          <a:p>
            <a:r>
              <a:rPr lang="fi-FI" sz="2000" dirty="0"/>
              <a:t>Joukkuetunnuksilla merkataan pelit järjestelmään. Merkkaa pelit ajoissa ja muista merkitä kaikki tiedot (päivä, kellonaika, paikka). Otteluun merkataan aina PELIN ALKAMISAIKA, saliin pääsemisestä viestitään vierasjoukkueelle ja tuomarille erikseen</a:t>
            </a:r>
          </a:p>
          <a:p>
            <a:r>
              <a:rPr lang="fi-FI" sz="2000" dirty="0"/>
              <a:t>Varmista, että verkko, antennit, tolpat ovat varmasti saatavilla.</a:t>
            </a:r>
          </a:p>
          <a:p>
            <a:r>
              <a:rPr lang="fi-FI" sz="2000" dirty="0"/>
              <a:t>Huolehdi kirjuri paikalle, KAIKISSA PELEISSÄ KÄYTETÄÄN SÄHKÖISTÄ PÖYTÄKIRJAA. Pöytäkirjaan kirjaudutaan joukkuetunnuksella.</a:t>
            </a:r>
          </a:p>
          <a:p>
            <a:r>
              <a:rPr lang="fi-FI" sz="2000" dirty="0"/>
              <a:t>Jos ei tuomarinimeäjien kanssa ole erikseen mitään sovittu, otteluun nimetään tuomari nimeäjien toimesta ensi sijaisesti lähietäisyydeltä. Peli ilmestyy nimettäväksi, kun kaikki tiedot ovat järjestelmässä.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CD569BD-86E6-6BED-FB83-9B723AF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5" r="13323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DBFDE56-E02F-2937-6BFB-A9725CBB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269" t="52519" r="45756" b="6173"/>
          <a:stretch>
            <a:fillRect/>
          </a:stretch>
        </p:blipFill>
        <p:spPr>
          <a:xfrm>
            <a:off x="7232534" y="520749"/>
            <a:ext cx="3394418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8" name="Arc 37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DC31F4-7F14-73D8-3AF5-08B81701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fi-FI"/>
              <a:t>Otteluiden järjestäminen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E7B318-9E01-31BD-6D6F-122234600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Kotijoukkue huolehtii paikalle aloitusjärjestyslipukkeet. </a:t>
            </a:r>
            <a:r>
              <a:rPr lang="fi-FI" b="1" dirty="0"/>
              <a:t>Lipukkeita tulee käyttää kaikissa sarjoissa</a:t>
            </a:r>
          </a:p>
          <a:p>
            <a:r>
              <a:rPr lang="fi-FI" dirty="0"/>
              <a:t>Rajahenkilöt eivät ole pakollisia</a:t>
            </a:r>
          </a:p>
          <a:p>
            <a:r>
              <a:rPr lang="fi-FI" dirty="0"/>
              <a:t>Vaihtopenkit päätuomaria vastakkaiselle seinustalle</a:t>
            </a:r>
          </a:p>
          <a:p>
            <a:r>
              <a:rPr lang="fi-FI" dirty="0"/>
              <a:t>Pelin jälkeen tuomari antaa palkkiokuitin yhteyshenkilölle -&gt; seura/joukkue huolehtii maksun kuitin mukaisesti</a:t>
            </a:r>
          </a:p>
        </p:txBody>
      </p:sp>
    </p:spTree>
    <p:extLst>
      <p:ext uri="{BB962C8B-B14F-4D97-AF65-F5344CB8AC3E}">
        <p14:creationId xmlns:p14="http://schemas.microsoft.com/office/powerpoint/2010/main" val="413644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148BB1-B030-FABB-C321-241FEE12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fi-FI" sz="5000" dirty="0"/>
              <a:t>Otteluiden siirtäminen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1F57C5-79DB-4CE0-5256-0F29296B4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6452804" cy="3547872"/>
          </a:xfrm>
        </p:spPr>
        <p:txBody>
          <a:bodyPr anchor="t">
            <a:normAutofit/>
          </a:bodyPr>
          <a:lstStyle/>
          <a:p>
            <a:r>
              <a:rPr lang="fi-FI" sz="2000" dirty="0"/>
              <a:t>Pelien pelaaminen otteluohjelmaan merkityllä viikolla enemmän kuin suotavaa!</a:t>
            </a:r>
          </a:p>
          <a:p>
            <a:r>
              <a:rPr lang="fi-FI" sz="2000" dirty="0"/>
              <a:t>Pelejä voi pelata mieluimmin </a:t>
            </a:r>
            <a:r>
              <a:rPr lang="fi-FI" sz="2000" b="1" dirty="0"/>
              <a:t>etukäteen</a:t>
            </a:r>
            <a:r>
              <a:rPr lang="fi-FI" sz="2000" dirty="0"/>
              <a:t>, kuin siirtää niitä keväälle. Esim. keväällä koulujen salit voivat olla kiinni tai varattu koulun käyttöön.</a:t>
            </a:r>
          </a:p>
          <a:p>
            <a:r>
              <a:rPr lang="fi-FI" sz="2000" b="1" dirty="0"/>
              <a:t>Eri sarjavaiheen pelit pitää olla pelattu määräpäivään mennessä</a:t>
            </a:r>
            <a:r>
              <a:rPr lang="fi-FI" sz="2000" dirty="0"/>
              <a:t>, muutoin kaikki sarjan joukkueet joutuvat odottamaan ja pelit taas kaikkien siirtyy lähemmäksi kesää.</a:t>
            </a:r>
          </a:p>
          <a:p>
            <a:r>
              <a:rPr lang="fi-FI" sz="2000" dirty="0"/>
              <a:t> Muista ilmoittaa siirrosta myös tuomarille!</a:t>
            </a:r>
          </a:p>
          <a:p>
            <a:endParaRPr lang="fi-FI" sz="17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CD34581-494C-7988-9CA6-1E1B8D82B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740" y="2194560"/>
            <a:ext cx="4474275" cy="31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4E07AA6-FF4B-07E6-334E-1CE169B0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1" y="586855"/>
            <a:ext cx="3432637" cy="2842145"/>
          </a:xfrm>
        </p:spPr>
        <p:txBody>
          <a:bodyPr anchor="b">
            <a:normAutofit/>
          </a:bodyPr>
          <a:lstStyle/>
          <a:p>
            <a:pPr algn="ctr"/>
            <a:r>
              <a:rPr lang="fi-FI" sz="3200" dirty="0">
                <a:solidFill>
                  <a:srgbClr val="FFFFFF"/>
                </a:solidFill>
              </a:rPr>
              <a:t>Viime kauden sääntöuudistukset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B13771B-0297-1DCD-4C63-9F2CF10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212652"/>
            <a:ext cx="8012659" cy="663521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fi-FI" sz="2400" b="1" dirty="0"/>
              <a:t>Peittäminen</a:t>
            </a:r>
          </a:p>
          <a:p>
            <a:pPr lvl="1"/>
            <a:r>
              <a:rPr lang="fi-FI" dirty="0"/>
              <a:t>Syötön peittäminen ei missään muodossa ole sallittua</a:t>
            </a:r>
          </a:p>
          <a:p>
            <a:pPr lvl="1"/>
            <a:r>
              <a:rPr lang="fi-FI" dirty="0"/>
              <a:t>Kädet päälaen alapuolella, ei ryhmiä verkolla eikä takakentällä </a:t>
            </a:r>
          </a:p>
          <a:p>
            <a:pPr marL="0" indent="0">
              <a:buNone/>
            </a:pPr>
            <a:r>
              <a:rPr lang="fi-FI" sz="2400" b="1" dirty="0"/>
              <a:t>Verkkolämmittely suoritetaan peliasuissa</a:t>
            </a:r>
          </a:p>
          <a:p>
            <a:pPr marL="0" indent="0">
              <a:buNone/>
            </a:pPr>
            <a:r>
              <a:rPr lang="fi-FI" sz="2400" b="1" dirty="0"/>
              <a:t>15 s sääntö</a:t>
            </a:r>
          </a:p>
          <a:p>
            <a:pPr lvl="1"/>
            <a:r>
              <a:rPr lang="fi-FI" dirty="0"/>
              <a:t>Pelissä pyritään pitämään tietty rytmi. Pallohenkilöillä edellisen pallorallin päättymisestä seuraavaan syöttöön max.15 s. Alasarjoissa voidaan vähän joustaa kun käytössä vain yksi pallo.</a:t>
            </a:r>
          </a:p>
          <a:p>
            <a:pPr marL="0" indent="0">
              <a:buNone/>
            </a:pPr>
            <a:r>
              <a:rPr lang="fi-FI" sz="2400" b="1" dirty="0"/>
              <a:t>Ylimääräinen pallo kentällä</a:t>
            </a:r>
          </a:p>
          <a:p>
            <a:pPr lvl="1"/>
            <a:r>
              <a:rPr lang="fi-FI" dirty="0"/>
              <a:t>Jos kentälle tulee ylimääräinen pallo pelin aikana, ja lähellä ei ole pelitilannetta tai pelaajia, ei peliä heti automaattisesti vihelletä poikki.</a:t>
            </a:r>
          </a:p>
          <a:p>
            <a:pPr marL="0" indent="0">
              <a:buNone/>
            </a:pPr>
            <a:r>
              <a:rPr lang="fi-FI" sz="2400" b="1" dirty="0"/>
              <a:t>Verkkokosketus</a:t>
            </a:r>
          </a:p>
          <a:p>
            <a:pPr lvl="1"/>
            <a:r>
              <a:rPr lang="fi-FI" dirty="0"/>
              <a:t>Aina jos pelaaja liikkuu tai liikuttaa käsiään ja vaikuttaa toiminnallaan siihen, ettei pallo kimpoa luonnollisesti verkosta - on kyseessä verkkovirhe.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51174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4536AA-217C-010D-D33D-62C7A4A1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fi-FI" dirty="0"/>
              <a:t>Sääntöuudistuksia kaudelle 2025-2026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19C3D9-1A16-7105-7B2B-B3577D4D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900" b="1" dirty="0"/>
              <a:t>Syöttävän joukkueen sijoittuminen</a:t>
            </a:r>
          </a:p>
          <a:p>
            <a:pPr lvl="1"/>
            <a:r>
              <a:rPr lang="fi-FI" sz="1900" dirty="0"/>
              <a:t>Kaikki syöttävän joukkueen 5 pelaajaa saavat sijoittua kentällä aloitussyötön hetkellä vapaasti</a:t>
            </a:r>
          </a:p>
          <a:p>
            <a:pPr lvl="1"/>
            <a:r>
              <a:rPr lang="fi-FI" sz="1900" dirty="0"/>
              <a:t>Pelipaikan mukaiset oikeudet ja kiellot säilyvät</a:t>
            </a:r>
          </a:p>
          <a:p>
            <a:pPr marL="0" indent="0">
              <a:buNone/>
            </a:pPr>
            <a:r>
              <a:rPr lang="fi-FI" sz="1900" b="1" dirty="0"/>
              <a:t>Vastaanottavan joukkueen sijoittuminen</a:t>
            </a:r>
          </a:p>
          <a:p>
            <a:pPr lvl="1"/>
            <a:r>
              <a:rPr lang="fi-FI" sz="1900" dirty="0"/>
              <a:t>Sijoittumisen tarkastelun hetki on kun pelaaja heittää pallon ilmaan syöttöä varten</a:t>
            </a:r>
          </a:p>
          <a:p>
            <a:pPr lvl="1"/>
            <a:r>
              <a:rPr lang="fi-FI" sz="1900" dirty="0"/>
              <a:t>Heiton hetkellä pelaajien täytyy olla sijoittunut oikein sekä olla pelikentän sisäpuolella.</a:t>
            </a:r>
          </a:p>
          <a:p>
            <a:pPr lvl="1"/>
            <a:endParaRPr lang="fi-FI" sz="1900" dirty="0"/>
          </a:p>
          <a:p>
            <a:endParaRPr lang="fi-FI" sz="19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495B380-0333-383D-7372-0C2F16A5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201341"/>
            <a:ext cx="4788505" cy="372306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887</Words>
  <Application>Microsoft Office PowerPoint</Application>
  <PresentationFormat>Laajakuva</PresentationFormat>
  <Paragraphs>106</Paragraphs>
  <Slides>15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Wingdings</vt:lpstr>
      <vt:lpstr>Office-teema</vt:lpstr>
      <vt:lpstr>ESLA  Etelä-Suomen lentopallon alue</vt:lpstr>
      <vt:lpstr>Mikä on ESLA?</vt:lpstr>
      <vt:lpstr>ESLA:n tavoitteet</vt:lpstr>
      <vt:lpstr>Paikallis- ja aluesarjat (miehet ja naiset)</vt:lpstr>
      <vt:lpstr>Otteluiden järjestäminen</vt:lpstr>
      <vt:lpstr>Otteluiden järjestäminen</vt:lpstr>
      <vt:lpstr>Otteluiden siirtäminen</vt:lpstr>
      <vt:lpstr>Viime kauden sääntöuudistukset</vt:lpstr>
      <vt:lpstr>Sääntöuudistuksia kaudelle 2025-2026</vt:lpstr>
      <vt:lpstr>Sääntöuudistuksia kaudelle 2025-2026</vt:lpstr>
      <vt:lpstr>Sääntöuudistuksia kaudelle 2025-2026</vt:lpstr>
      <vt:lpstr>Uusi pöytäkirjaohjelma</vt:lpstr>
      <vt:lpstr>ESLA poikkeussäännöt</vt:lpstr>
      <vt:lpstr>ESLAN sääntöpoikkeukset</vt:lpstr>
      <vt:lpstr>Kiitos! </vt:lpstr>
    </vt:vector>
  </TitlesOfParts>
  <Company>Tuusulan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Kärkkäinen Jenni</dc:creator>
  <cp:lastModifiedBy>Kärkkäinen Jenni</cp:lastModifiedBy>
  <cp:revision>3</cp:revision>
  <dcterms:created xsi:type="dcterms:W3CDTF">2025-09-22T04:06:24Z</dcterms:created>
  <dcterms:modified xsi:type="dcterms:W3CDTF">2025-09-22T10:36:44Z</dcterms:modified>
</cp:coreProperties>
</file>